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Margarin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hiik4KhR0Dx5TrRA2HqD19H4Gi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argarine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48dc5d2c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g1048dc5d2ca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48dc5d2c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1048dc5d2ca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206f7b8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106206f7b81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6206f7b8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106206f7b8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48dc5d2c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1048dc5d2ca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48dc5d2c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1048dc5d2ca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3d8a230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103d8a2308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3d8a2308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g103d8a2308d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4a79944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g104a799444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5511694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f5511694e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4a799444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104a799444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48dc5d2c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1048dc5d2ca_0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48dc5d2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g1048dc5d2c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48dc5d2c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1048dc5d2ca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6206f7b8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106206f7b81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48dc5d2c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g1048dc5d2ca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2517058"/>
            <a:ext cx="9144000" cy="202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4542502"/>
            <a:ext cx="9144000" cy="7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2861186" y="365125"/>
            <a:ext cx="8492613" cy="765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641699" y="-1535138"/>
            <a:ext cx="4908602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861186" y="365125"/>
            <a:ext cx="8492613" cy="765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268361"/>
            <a:ext cx="10515600" cy="490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2861186" y="365125"/>
            <a:ext cx="8492613" cy="765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2861186" y="365125"/>
            <a:ext cx="8492613" cy="765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2861186" y="365125"/>
            <a:ext cx="8492613" cy="765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b="0" i="0" sz="4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268361"/>
            <a:ext cx="10515600" cy="4908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nauczanka.edu.pl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164675" y="2930175"/>
            <a:ext cx="85032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-PL">
                <a:latin typeface="Roboto"/>
                <a:ea typeface="Roboto"/>
                <a:cs typeface="Roboto"/>
                <a:sym typeface="Roboto"/>
              </a:rPr>
              <a:t>Świąteczna matematyka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91775" y="4994427"/>
            <a:ext cx="91440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/>
              <a:t>Beata Skrzypiec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48dc5d2ca_0_38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g1048dc5d2ca_0_38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048dc5d2ca_0_38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1048dc5d2ca_0_38"/>
          <p:cNvSpPr txBox="1"/>
          <p:nvPr/>
        </p:nvSpPr>
        <p:spPr>
          <a:xfrm>
            <a:off x="3490050" y="281525"/>
            <a:ext cx="5567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Szyfry</a:t>
            </a:r>
            <a:endParaRPr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79" name="Google Shape;179;g1048dc5d2ca_0_38"/>
          <p:cNvPicPr preferRelativeResize="0"/>
          <p:nvPr/>
        </p:nvPicPr>
        <p:blipFill rotWithShape="1">
          <a:blip r:embed="rId3">
            <a:alphaModFix/>
          </a:blip>
          <a:srcRect b="0" l="0" r="22940" t="0"/>
          <a:stretch/>
        </p:blipFill>
        <p:spPr>
          <a:xfrm>
            <a:off x="6006200" y="1497425"/>
            <a:ext cx="5412799" cy="39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048dc5d2ca_0_38"/>
          <p:cNvSpPr txBox="1"/>
          <p:nvPr/>
        </p:nvSpPr>
        <p:spPr>
          <a:xfrm>
            <a:off x="353600" y="1497425"/>
            <a:ext cx="5567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Świąteczny szyfr daje wiele możliwości tworzenia zakodowanej wiadomości, a dla uczniów możliwość odkodowywania i dobrej zabawy.</a:t>
            </a:r>
            <a:endParaRPr sz="34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48dc5d2ca_0_46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g1048dc5d2ca_0_46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048dc5d2ca_0_46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g1048dc5d2ca_0_46"/>
          <p:cNvSpPr txBox="1"/>
          <p:nvPr/>
        </p:nvSpPr>
        <p:spPr>
          <a:xfrm>
            <a:off x="3554100" y="331100"/>
            <a:ext cx="76992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Świąteczne zadania</a:t>
            </a:r>
            <a:endParaRPr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89" name="Google Shape;189;g1048dc5d2ca_0_46"/>
          <p:cNvPicPr preferRelativeResize="0"/>
          <p:nvPr/>
        </p:nvPicPr>
        <p:blipFill rotWithShape="1">
          <a:blip r:embed="rId3">
            <a:alphaModFix/>
          </a:blip>
          <a:srcRect b="4328" l="2687" r="2687" t="1571"/>
          <a:stretch/>
        </p:blipFill>
        <p:spPr>
          <a:xfrm>
            <a:off x="5354175" y="1497500"/>
            <a:ext cx="6527076" cy="38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048dc5d2ca_0_46"/>
          <p:cNvSpPr txBox="1"/>
          <p:nvPr/>
        </p:nvSpPr>
        <p:spPr>
          <a:xfrm>
            <a:off x="297450" y="1844450"/>
            <a:ext cx="49740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Zadania o tematyce świątecznej związane </a:t>
            </a:r>
            <a:endParaRPr sz="30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 prezentami i zakupami </a:t>
            </a:r>
            <a:endParaRPr sz="30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zawsze cieszą najmłodszych uczniów.</a:t>
            </a:r>
            <a:endParaRPr sz="30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Sprawiają, że edukacja matematyczna jest wyjątkowa. </a:t>
            </a:r>
            <a:endParaRPr sz="30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6206f7b81_0_41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g106206f7b81_0_41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06206f7b81_0_41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106206f7b81_0_41"/>
          <p:cNvSpPr txBox="1"/>
          <p:nvPr/>
        </p:nvSpPr>
        <p:spPr>
          <a:xfrm>
            <a:off x="3554100" y="331100"/>
            <a:ext cx="76992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Świąteczne zadania</a:t>
            </a:r>
            <a:endParaRPr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99" name="Google Shape;199;g106206f7b81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613" y="1547000"/>
            <a:ext cx="6928025" cy="389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6206f7b81_0_16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g106206f7b81_0_16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06206f7b81_0_16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7" name="Google Shape;207;g106206f7b81_0_16"/>
          <p:cNvSpPr txBox="1"/>
          <p:nvPr/>
        </p:nvSpPr>
        <p:spPr>
          <a:xfrm>
            <a:off x="2429225" y="413725"/>
            <a:ext cx="8626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3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Geometryczne zabawy</a:t>
            </a:r>
            <a:endParaRPr i="0" sz="63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208" name="Google Shape;208;g106206f7b81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135" y="1568125"/>
            <a:ext cx="2721124" cy="272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06206f7b81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7952" y="1414350"/>
            <a:ext cx="2584500" cy="25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06206f7b81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27897" y="3994975"/>
            <a:ext cx="2199250" cy="218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06206f7b81_0_16"/>
          <p:cNvSpPr txBox="1"/>
          <p:nvPr/>
        </p:nvSpPr>
        <p:spPr>
          <a:xfrm>
            <a:off x="264425" y="2133925"/>
            <a:ext cx="5355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Przygotowane na kratownicy obrazy z figur mogą być przydatne w doskonaleniu orientacji przestrzennej, umiejętności odwzorowywania wzoru lub rysowania figur symetrycznych.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48dc5d2ca_0_54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g1048dc5d2ca_0_54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048dc5d2ca_0_54"/>
          <p:cNvSpPr txBox="1"/>
          <p:nvPr/>
        </p:nvSpPr>
        <p:spPr>
          <a:xfrm>
            <a:off x="3853600" y="316100"/>
            <a:ext cx="7119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pl-PL" sz="58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Świąteczne gry</a:t>
            </a:r>
            <a:endParaRPr b="1" i="0" sz="78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219" name="Google Shape;219;g1048dc5d2ca_0_54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1048dc5d2ca_0_54"/>
          <p:cNvSpPr txBox="1"/>
          <p:nvPr/>
        </p:nvSpPr>
        <p:spPr>
          <a:xfrm>
            <a:off x="7072800" y="1339200"/>
            <a:ext cx="4593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44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20 pytań</a:t>
            </a:r>
            <a:endParaRPr i="0" sz="4400" u="none" cap="none" strike="noStrike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221" name="Google Shape;221;g1048dc5d2ca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112" y="2368912"/>
            <a:ext cx="4089984" cy="3068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048dc5d2ca_0_54"/>
          <p:cNvSpPr txBox="1"/>
          <p:nvPr/>
        </p:nvSpPr>
        <p:spPr>
          <a:xfrm>
            <a:off x="214825" y="2133925"/>
            <a:ext cx="6758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Prosta do przygotowania gra. Należy wydrukować zestaw obrazków o tematyce świątecznej. zadając pytania zamknięte eliminujemy te niewłaściwe: 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223" name="Google Shape;223;g1048dc5d2ca_0_54"/>
          <p:cNvSpPr txBox="1"/>
          <p:nvPr/>
        </p:nvSpPr>
        <p:spPr>
          <a:xfrm>
            <a:off x="57775" y="4379200"/>
            <a:ext cx="7072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2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Czy jest to choinka?  Czy na tym obrazku jest kolor czerwony? Im mniej pytań zadamy, aby uzyskać rozwiązanie, tym więcej punktów zdobywamy.</a:t>
            </a:r>
            <a:endParaRPr sz="2200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48dc5d2ca_0_63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g1048dc5d2ca_0_63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048dc5d2ca_0_63"/>
          <p:cNvSpPr txBox="1"/>
          <p:nvPr/>
        </p:nvSpPr>
        <p:spPr>
          <a:xfrm>
            <a:off x="3853600" y="316100"/>
            <a:ext cx="7119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pl-PL" sz="5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Dyktanda graficzne</a:t>
            </a:r>
            <a:endParaRPr b="1" i="0" sz="7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231" name="Google Shape;231;g1048dc5d2ca_0_63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g1048dc5d2ca_0_63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3" name="Google Shape;233;g1048dc5d2ca_0_63"/>
          <p:cNvPicPr preferRelativeResize="0"/>
          <p:nvPr/>
        </p:nvPicPr>
        <p:blipFill rotWithShape="1">
          <a:blip r:embed="rId3">
            <a:alphaModFix/>
          </a:blip>
          <a:srcRect b="16335" l="9277" r="42900" t="9243"/>
          <a:stretch/>
        </p:blipFill>
        <p:spPr>
          <a:xfrm>
            <a:off x="6328950" y="1378100"/>
            <a:ext cx="4381551" cy="38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048dc5d2ca_0_63"/>
          <p:cNvSpPr txBox="1"/>
          <p:nvPr/>
        </p:nvSpPr>
        <p:spPr>
          <a:xfrm>
            <a:off x="462700" y="1674300"/>
            <a:ext cx="5700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Można je wykonać w dostępnych generatorach online lub na przygotowanej kratownicy.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Nadają się do kolorowania według kodu, kodowania wykonanego obrazka lub układania na macie za pomocą kolorowych kubeczków.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03d8a2308d_0_5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103d8a2308d_0_5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103d8a2308d_0_5"/>
          <p:cNvSpPr txBox="1"/>
          <p:nvPr/>
        </p:nvSpPr>
        <p:spPr>
          <a:xfrm>
            <a:off x="1520325" y="612300"/>
            <a:ext cx="10410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pl-PL" sz="5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Zaszyfrowane sumy i różnice</a:t>
            </a:r>
            <a:endParaRPr b="1" i="0" sz="7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242" name="Google Shape;242;g103d8a2308d_0_5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103d8a2308d_0_5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103d8a2308d_0_5"/>
          <p:cNvSpPr txBox="1"/>
          <p:nvPr/>
        </p:nvSpPr>
        <p:spPr>
          <a:xfrm>
            <a:off x="280900" y="2143800"/>
            <a:ext cx="50733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1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Szyfr matematyczny </a:t>
            </a:r>
            <a:endParaRPr sz="31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1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o tematyce świątecznej daje wiele możliwości </a:t>
            </a:r>
            <a:endParaRPr sz="31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1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do ćwiczeń sprawności rachunkowej.</a:t>
            </a:r>
            <a:endParaRPr sz="31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245" name="Google Shape;245;g103d8a2308d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525" y="1976798"/>
            <a:ext cx="6553200" cy="368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3d8a2308d_0_33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103d8a2308d_0_33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03d8a2308d_0_33"/>
          <p:cNvSpPr txBox="1"/>
          <p:nvPr/>
        </p:nvSpPr>
        <p:spPr>
          <a:xfrm>
            <a:off x="849225" y="926300"/>
            <a:ext cx="99417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48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N</a:t>
            </a:r>
            <a:r>
              <a:rPr lang="pl-PL" sz="39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iech czas oczekiwania na święta </a:t>
            </a:r>
            <a:endParaRPr sz="39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39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będzie czasem radosnych inspiracji, kreatywnych działań</a:t>
            </a:r>
            <a:endParaRPr sz="39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39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 i skutecznej edukacji.</a:t>
            </a:r>
            <a:endParaRPr i="0" sz="36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253" name="Google Shape;253;g103d8a2308d_0_33"/>
          <p:cNvSpPr txBox="1"/>
          <p:nvPr/>
        </p:nvSpPr>
        <p:spPr>
          <a:xfrm>
            <a:off x="175350" y="3650600"/>
            <a:ext cx="115512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1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Wesołych Świąt!</a:t>
            </a:r>
            <a:endParaRPr i="0" sz="5800" u="none" cap="none" strike="noStrike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254" name="Google Shape;254;g103d8a2308d_0_33"/>
          <p:cNvSpPr txBox="1"/>
          <p:nvPr/>
        </p:nvSpPr>
        <p:spPr>
          <a:xfrm>
            <a:off x="545350" y="4774100"/>
            <a:ext cx="36687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5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Beata Skrzypiec</a:t>
            </a:r>
            <a:endParaRPr sz="35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500" u="sng">
                <a:solidFill>
                  <a:schemeClr val="hlink"/>
                </a:solidFill>
                <a:latin typeface="Margarine"/>
                <a:ea typeface="Margarine"/>
                <a:cs typeface="Margarine"/>
                <a:sym typeface="Margarine"/>
                <a:hlinkClick r:id="rId3"/>
              </a:rPr>
              <a:t>nauczanka.edu.pl</a:t>
            </a:r>
            <a:endParaRPr sz="35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"/>
          <p:cNvSpPr txBox="1"/>
          <p:nvPr>
            <p:ph type="ctrTitle"/>
          </p:nvPr>
        </p:nvSpPr>
        <p:spPr>
          <a:xfrm>
            <a:off x="1524000" y="2517058"/>
            <a:ext cx="9144000" cy="20254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"/>
              <a:buNone/>
            </a:pPr>
            <a:r>
              <a:rPr lang="pl-PL"/>
              <a:t>Dziękuję za uwagę!</a:t>
            </a:r>
            <a:endParaRPr/>
          </a:p>
        </p:txBody>
      </p:sp>
      <p:sp>
        <p:nvSpPr>
          <p:cNvPr id="260" name="Google Shape;260;p3"/>
          <p:cNvSpPr txBox="1"/>
          <p:nvPr>
            <p:ph idx="1" type="subTitle"/>
          </p:nvPr>
        </p:nvSpPr>
        <p:spPr>
          <a:xfrm>
            <a:off x="1524000" y="4542502"/>
            <a:ext cx="9144000" cy="7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/>
              <a:t>Zapraszam do odwiedzenia www.mac.pl/zklasa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4a7994443_0_0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g104a7994443_0_0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04a7994443_0_0"/>
          <p:cNvSpPr txBox="1"/>
          <p:nvPr/>
        </p:nvSpPr>
        <p:spPr>
          <a:xfrm>
            <a:off x="3853600" y="316100"/>
            <a:ext cx="7119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pl-PL" sz="4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Świąteczna matematyka?</a:t>
            </a:r>
            <a:endParaRPr b="1"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93" name="Google Shape;93;g104a7994443_0_0"/>
          <p:cNvSpPr txBox="1"/>
          <p:nvPr/>
        </p:nvSpPr>
        <p:spPr>
          <a:xfrm>
            <a:off x="5619450" y="1162200"/>
            <a:ext cx="3568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47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Czemu nie!</a:t>
            </a:r>
            <a:endParaRPr i="0" sz="6700" u="none" cap="none" strike="noStrike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94" name="Google Shape;94;g104a799444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75" y="3468875"/>
            <a:ext cx="2330826" cy="27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04a7994443_0_0"/>
          <p:cNvSpPr txBox="1"/>
          <p:nvPr/>
        </p:nvSpPr>
        <p:spPr>
          <a:xfrm>
            <a:off x="2032600" y="2070300"/>
            <a:ext cx="93372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9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</a:t>
            </a:r>
            <a:r>
              <a:rPr lang="pl-PL" sz="33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bliża się wyjątkowy czas. Czas oczekiwania na najpiękniejsze święta w roku. Niech będzie radosny i wyjątkowy również w szkole i w klasie. Niech dzieje się świąteczna matematyka!</a:t>
            </a:r>
            <a:endParaRPr sz="2600"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5511694e5_0_0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gf5511694e5_0_0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f5511694e5_0_0"/>
          <p:cNvSpPr txBox="1"/>
          <p:nvPr/>
        </p:nvSpPr>
        <p:spPr>
          <a:xfrm>
            <a:off x="3853600" y="316100"/>
            <a:ext cx="7119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pl-PL" sz="4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Świąteczna matematyka?</a:t>
            </a:r>
            <a:endParaRPr b="1"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03" name="Google Shape;103;gf5511694e5_0_0"/>
          <p:cNvSpPr txBox="1"/>
          <p:nvPr/>
        </p:nvSpPr>
        <p:spPr>
          <a:xfrm>
            <a:off x="4726250" y="1162200"/>
            <a:ext cx="5601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47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Jak to zrobić?</a:t>
            </a:r>
            <a:endParaRPr i="0" sz="6700" u="none" cap="none" strike="noStrike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04" name="Google Shape;104;gf5511694e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8423"/>
            <a:ext cx="3111175" cy="3619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f5511694e5_0_0"/>
          <p:cNvSpPr txBox="1"/>
          <p:nvPr/>
        </p:nvSpPr>
        <p:spPr>
          <a:xfrm>
            <a:off x="3000000" y="2164025"/>
            <a:ext cx="89148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100"/>
              <a:buFont typeface="Margarine"/>
              <a:buChar char="★"/>
            </a:pPr>
            <a:r>
              <a:rPr lang="pl-PL" sz="31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Zaplanuj działania. </a:t>
            </a:r>
            <a:endParaRPr sz="31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100"/>
              <a:buFont typeface="Margarine"/>
              <a:buChar char="★"/>
            </a:pPr>
            <a:r>
              <a:rPr lang="pl-PL" sz="31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Zastanów się, co zrobić, aby było wyjątkowo   i świątecznie. </a:t>
            </a:r>
            <a:endParaRPr sz="31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100"/>
              <a:buFont typeface="Margarine"/>
              <a:buChar char="★"/>
            </a:pPr>
            <a:r>
              <a:rPr lang="pl-PL" sz="31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Nie zapominaj, że najważniejsza jest edukacja   i realizacja podstawy programowej.</a:t>
            </a:r>
            <a:endParaRPr sz="31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100"/>
              <a:buFont typeface="Margarine"/>
              <a:buChar char="★"/>
            </a:pPr>
            <a:r>
              <a:rPr lang="pl-PL" sz="31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Zaplanuj, jakie umiejętności chcesz rozwijać.</a:t>
            </a:r>
            <a:endParaRPr sz="31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4a7994443_0_9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g104a7994443_0_9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04a7994443_0_9"/>
          <p:cNvSpPr txBox="1"/>
          <p:nvPr/>
        </p:nvSpPr>
        <p:spPr>
          <a:xfrm>
            <a:off x="3853600" y="316100"/>
            <a:ext cx="71193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pl-PL" sz="4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Świąteczna matematyka?</a:t>
            </a:r>
            <a:endParaRPr b="1"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13" name="Google Shape;113;g104a7994443_0_9"/>
          <p:cNvSpPr txBox="1"/>
          <p:nvPr/>
        </p:nvSpPr>
        <p:spPr>
          <a:xfrm>
            <a:off x="4726250" y="1162200"/>
            <a:ext cx="5601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47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Jak to zrobić?</a:t>
            </a:r>
            <a:endParaRPr i="0" sz="6700" u="none" cap="none" strike="noStrike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14" name="Google Shape;114;g104a7994443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71" y="1232038"/>
            <a:ext cx="4168449" cy="484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04a7994443_0_9"/>
          <p:cNvSpPr txBox="1"/>
          <p:nvPr/>
        </p:nvSpPr>
        <p:spPr>
          <a:xfrm>
            <a:off x="4421200" y="1986638"/>
            <a:ext cx="68655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Margarine"/>
              <a:buChar char="★"/>
            </a:pPr>
            <a:r>
              <a:rPr lang="pl-PL" sz="33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w działaniu ...</a:t>
            </a:r>
            <a:endParaRPr sz="33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argarine"/>
              <a:buChar char="★"/>
            </a:pPr>
            <a:r>
              <a:rPr lang="pl-PL" sz="33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poza ławką ...</a:t>
            </a:r>
            <a:endParaRPr sz="33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argarine"/>
              <a:buChar char="★"/>
            </a:pPr>
            <a:r>
              <a:rPr lang="pl-PL" sz="33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bez podręcznika ...</a:t>
            </a:r>
            <a:endParaRPr sz="33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argarine"/>
              <a:buChar char="★"/>
            </a:pPr>
            <a:r>
              <a:rPr lang="pl-PL" sz="33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w grach ...</a:t>
            </a:r>
            <a:endParaRPr sz="33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argarine"/>
              <a:buChar char="★"/>
            </a:pPr>
            <a:r>
              <a:rPr lang="pl-PL" sz="33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zabawach …</a:t>
            </a:r>
            <a:endParaRPr sz="33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argarine"/>
              <a:buChar char="★"/>
            </a:pPr>
            <a:r>
              <a:rPr lang="pl-PL" sz="33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w aktywnościach manualnych ...</a:t>
            </a:r>
            <a:endParaRPr sz="33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48dc5d2ca_0_72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g1048dc5d2ca_0_72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048dc5d2ca_0_72"/>
          <p:cNvSpPr txBox="1"/>
          <p:nvPr/>
        </p:nvSpPr>
        <p:spPr>
          <a:xfrm>
            <a:off x="3000075" y="183900"/>
            <a:ext cx="75927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1" lang="pl-PL" sz="47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Ś</a:t>
            </a:r>
            <a:r>
              <a:rPr b="1" lang="pl-PL" sz="4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wiąteczna matematyka?</a:t>
            </a:r>
            <a:endParaRPr b="1"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23" name="Google Shape;123;g1048dc5d2ca_0_72"/>
          <p:cNvSpPr txBox="1"/>
          <p:nvPr/>
        </p:nvSpPr>
        <p:spPr>
          <a:xfrm>
            <a:off x="5759150" y="2379650"/>
            <a:ext cx="5428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30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Teraz możesz wybrać zadania        i aktywności do rozwijania umiejętności matematycznych.</a:t>
            </a:r>
            <a:endParaRPr sz="30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24" name="Google Shape;124;g1048dc5d2ca_0_72"/>
          <p:cNvSpPr txBox="1"/>
          <p:nvPr/>
        </p:nvSpPr>
        <p:spPr>
          <a:xfrm>
            <a:off x="446175" y="2195750"/>
            <a:ext cx="51312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szyfr</a:t>
            </a:r>
            <a:endParaRPr sz="24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ważenie</a:t>
            </a:r>
            <a:endParaRPr sz="24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mierzenie</a:t>
            </a:r>
            <a:endParaRPr sz="24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kodowanie</a:t>
            </a:r>
            <a:endParaRPr sz="24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rysowanie figur</a:t>
            </a:r>
            <a:endParaRPr sz="26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6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gry matematyczne</a:t>
            </a:r>
            <a:endParaRPr sz="26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praca z kalendarzem</a:t>
            </a:r>
            <a:endParaRPr sz="24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zabawy </a:t>
            </a:r>
            <a:r>
              <a:rPr lang="pl-PL" sz="2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geometryczne</a:t>
            </a:r>
            <a:endParaRPr sz="24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poszukiwanie prawidłowości</a:t>
            </a:r>
            <a:endParaRPr sz="24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25" name="Google Shape;125;g1048dc5d2ca_0_72"/>
          <p:cNvSpPr/>
          <p:nvPr/>
        </p:nvSpPr>
        <p:spPr>
          <a:xfrm>
            <a:off x="2540775" y="1352450"/>
            <a:ext cx="942000" cy="8433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048dc5d2ca_0_72"/>
          <p:cNvSpPr/>
          <p:nvPr/>
        </p:nvSpPr>
        <p:spPr>
          <a:xfrm>
            <a:off x="2594475" y="5635125"/>
            <a:ext cx="405600" cy="495900"/>
          </a:xfrm>
          <a:prstGeom prst="rect">
            <a:avLst/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048dc5d2ca_0_72"/>
          <p:cNvSpPr/>
          <p:nvPr/>
        </p:nvSpPr>
        <p:spPr>
          <a:xfrm>
            <a:off x="4180900" y="2891925"/>
            <a:ext cx="1123800" cy="1173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48dc5d2ca_0_5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g1048dc5d2ca_0_5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048dc5d2ca_0_5"/>
          <p:cNvSpPr txBox="1"/>
          <p:nvPr/>
        </p:nvSpPr>
        <p:spPr>
          <a:xfrm>
            <a:off x="3917350" y="298775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Mikołaj</a:t>
            </a:r>
            <a:endParaRPr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35" name="Google Shape;135;g1048dc5d2c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400" y="1413975"/>
            <a:ext cx="3024150" cy="40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048dc5d2ca_0_5"/>
          <p:cNvSpPr txBox="1"/>
          <p:nvPr/>
        </p:nvSpPr>
        <p:spPr>
          <a:xfrm>
            <a:off x="165250" y="1514675"/>
            <a:ext cx="8279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Wszystkie zadania związane ze składaniem papieru, jego cięciem to bardzo ważne aktywności również w edukacji matematycznej. Warto więc sięgać do gotowych rozwiązań origami o tematyce świątecznej.</a:t>
            </a:r>
            <a:endParaRPr sz="30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37" name="Google Shape;137;g1048dc5d2ca_0_5"/>
          <p:cNvSpPr txBox="1"/>
          <p:nvPr/>
        </p:nvSpPr>
        <p:spPr>
          <a:xfrm>
            <a:off x="165250" y="4053175"/>
            <a:ext cx="7899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Wcześniej należy przygotować odpowiednią ilość kartek oraz innych materiałów. Nauczyciel pokazuje powoli, w kolejnych krokach prezentuje etapy wykonania. Motywuje uczniów do wytrwałości i daje możliwość uczenia się na błędach.</a:t>
            </a:r>
            <a:endParaRPr sz="2200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48dc5d2ca_0_14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g1048dc5d2ca_0_14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048dc5d2ca_0_14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g1048dc5d2ca_0_14"/>
          <p:cNvSpPr txBox="1"/>
          <p:nvPr/>
        </p:nvSpPr>
        <p:spPr>
          <a:xfrm>
            <a:off x="3917350" y="27095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Choinka</a:t>
            </a:r>
            <a:endParaRPr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46" name="Google Shape;146;g1048dc5d2ca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8476" y="270950"/>
            <a:ext cx="2248827" cy="299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048dc5d2ca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97784" y="3521988"/>
            <a:ext cx="2169517" cy="28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048dc5d2ca_0_14"/>
          <p:cNvSpPr txBox="1"/>
          <p:nvPr/>
        </p:nvSpPr>
        <p:spPr>
          <a:xfrm>
            <a:off x="280900" y="1446500"/>
            <a:ext cx="9237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0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Choinka to kolejny pomysł na papierowe składanki. Praca do wykonania według instrukcji pokazanej przez nauczyciela. W ten sposób uczeń w działaniu uczy się, jak z prostokątnej kartki uzyskać kwadrat, co to jest przekątna oraz posługiwać się nożyczkami tak, aby ciąć po liniach.</a:t>
            </a:r>
            <a:endParaRPr sz="30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49" name="Google Shape;149;g1048dc5d2ca_0_14"/>
          <p:cNvSpPr txBox="1"/>
          <p:nvPr/>
        </p:nvSpPr>
        <p:spPr>
          <a:xfrm>
            <a:off x="280900" y="4401800"/>
            <a:ext cx="94854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Zadanie pokazuje różne predyspozycje uczniów. Niektórzy z nich potrzebują wielu dodatkowych wskazówek lub bezpośredniego wsparcia nauczyciela lub kolegi. Ważne, aby dać uczniom możliwość uczenia się na błędach.</a:t>
            </a:r>
            <a:endParaRPr sz="2200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6206f7b81_0_3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106206f7b81_0_3"/>
          <p:cNvSpPr txBox="1"/>
          <p:nvPr/>
        </p:nvSpPr>
        <p:spPr>
          <a:xfrm>
            <a:off x="0" y="82625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06206f7b81_0_3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g106206f7b81_0_3"/>
          <p:cNvSpPr txBox="1"/>
          <p:nvPr/>
        </p:nvSpPr>
        <p:spPr>
          <a:xfrm>
            <a:off x="3405050" y="236775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Łańcuch</a:t>
            </a:r>
            <a:endParaRPr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58" name="Google Shape;158;g106206f7b81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6703" y="236774"/>
            <a:ext cx="4128123" cy="214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06206f7b81_0_3"/>
          <p:cNvSpPr txBox="1"/>
          <p:nvPr/>
        </p:nvSpPr>
        <p:spPr>
          <a:xfrm>
            <a:off x="97925" y="2378100"/>
            <a:ext cx="115512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Wykonanie łańcucha na choinkę pozwala doskonalić wiele umiejętności. Oprócz tych manualnych, jak cięcie papieru, można skoncentrować się na: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Margarine"/>
              <a:buChar char="★"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przeliczaniu (wykonaj łańcuch składający się z 30 - tu ogniw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Margarine"/>
              <a:buChar char="★"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rytmie (wykonaj łańcuch składający się z pasków w czterech kolorach następujących po sobie)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Margarine"/>
              <a:buChar char="★"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mierzeniu (wykonaj łańcuch o długości 1 metra).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48dc5d2ca_0_30"/>
          <p:cNvSpPr txBox="1"/>
          <p:nvPr/>
        </p:nvSpPr>
        <p:spPr>
          <a:xfrm>
            <a:off x="6328950" y="6413150"/>
            <a:ext cx="57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1048dc5d2ca_0_30"/>
          <p:cNvSpPr txBox="1"/>
          <p:nvPr/>
        </p:nvSpPr>
        <p:spPr>
          <a:xfrm>
            <a:off x="0" y="0"/>
            <a:ext cx="3000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l-PL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Razem możemy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048dc5d2ca_0_30"/>
          <p:cNvSpPr txBox="1"/>
          <p:nvPr/>
        </p:nvSpPr>
        <p:spPr>
          <a:xfrm>
            <a:off x="5619450" y="1162200"/>
            <a:ext cx="3568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g1048dc5d2ca_0_30"/>
          <p:cNvSpPr txBox="1"/>
          <p:nvPr/>
        </p:nvSpPr>
        <p:spPr>
          <a:xfrm>
            <a:off x="2829025" y="265000"/>
            <a:ext cx="55674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pl-PL" sz="6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Kalendarz</a:t>
            </a:r>
            <a:endParaRPr i="0" sz="6700" u="none" cap="none" strike="noStrike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pic>
        <p:nvPicPr>
          <p:cNvPr id="168" name="Google Shape;168;g1048dc5d2ca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600" y="879950"/>
            <a:ext cx="3358575" cy="44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048dc5d2ca_0_30"/>
          <p:cNvSpPr txBox="1"/>
          <p:nvPr/>
        </p:nvSpPr>
        <p:spPr>
          <a:xfrm>
            <a:off x="264400" y="1572050"/>
            <a:ext cx="68250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>
                <a:solidFill>
                  <a:srgbClr val="0000FF"/>
                </a:solidFill>
                <a:latin typeface="Margarine"/>
                <a:ea typeface="Margarine"/>
                <a:cs typeface="Margarine"/>
                <a:sym typeface="Margarine"/>
              </a:rPr>
              <a:t>Kalendarz na czas oczekiwania można wykonać w ostatnie dni listopada. Jest to praca grupowa. Uczniowie wykonują wybrane zadania i tworzą miesięczny kalendarz. Można w nim zaznaczyć dni świąteczne, odliczać dni do świąt lub zaznaczać zadania do wykonania. </a:t>
            </a:r>
            <a:endParaRPr sz="2700">
              <a:solidFill>
                <a:srgbClr val="0000FF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  <p:sp>
        <p:nvSpPr>
          <p:cNvPr id="170" name="Google Shape;170;g1048dc5d2ca_0_30"/>
          <p:cNvSpPr txBox="1"/>
          <p:nvPr/>
        </p:nvSpPr>
        <p:spPr>
          <a:xfrm>
            <a:off x="678925" y="4757100"/>
            <a:ext cx="7717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>
                <a:solidFill>
                  <a:srgbClr val="FF9900"/>
                </a:solidFill>
                <a:latin typeface="Margarine"/>
                <a:ea typeface="Margarine"/>
                <a:cs typeface="Margarine"/>
                <a:sym typeface="Margarine"/>
              </a:rPr>
              <a:t>Tworzenie kalendarza to okazja do wspólnej pracy oraz okazja do obliczeń kalendarzowych. Jego konstruowanie może okazać się dużym wyzwaniem.</a:t>
            </a:r>
            <a:endParaRPr sz="2200">
              <a:solidFill>
                <a:srgbClr val="FF9900"/>
              </a:solidFill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2021-03-22T14:28:47Z</dcterms:created>
  <dc:creator>Mateusz Zapała</dc:creator>
</cp:coreProperties>
</file>